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4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8.jpeg" ContentType="image/jpeg"/>
  <Override PartName="/ppt/media/image45.png" ContentType="image/png"/>
  <Override PartName="/ppt/media/image9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40.jpeg" ContentType="image/jpeg"/>
  <Override PartName="/ppt/media/image44.png" ContentType="image/png"/>
  <Override PartName="/ppt/media/image54.png" ContentType="image/png"/>
  <Override PartName="/ppt/media/image41.jpeg" ContentType="image/jpeg"/>
  <Override PartName="/ppt/media/image56.png" ContentType="image/png"/>
  <Override PartName="/ppt/media/image37.jpeg" ContentType="image/jpeg"/>
  <Override PartName="/ppt/media/image30.png" ContentType="image/png"/>
  <Override PartName="/ppt/media/image39.jpeg" ContentType="image/jpe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7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29D8B1C-F985-43FE-8DC3-AD27514550F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C743C7E-ABD0-4F01-A3ED-DE92969083B3}" type="slidenum">
              <a:rPr b="0" lang="en-US" sz="1400" spc="-1" strike="noStrike">
                <a:latin typeface="Times New Roman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EDA790-D979-41FB-B130-BBEDA29510E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EE4B3A-303C-4B98-A292-CF80DDFC5F97}" type="slidenum">
              <a:rPr b="0" lang="en-US" sz="1400" spc="-1" strike="noStrike">
                <a:latin typeface="Times New Roman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6A4F8B5-72C7-4F68-BCE3-0D31AD7AC72A}" type="slidenum">
              <a:rPr b="0" lang="en-US" sz="1400" spc="-1" strike="noStrike">
                <a:latin typeface="Times New Roman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D5CADC-B065-4598-8D50-77BCD448FFA4}" type="slidenum">
              <a:rPr b="0" lang="en-US" sz="1400" spc="-1" strike="noStrike">
                <a:latin typeface="Times New Roman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48DDB3-03BD-4FB6-A119-F23136BFA1D6}" type="slidenum">
              <a:rPr b="0" lang="en-US" sz="1400" spc="-1" strike="noStrike">
                <a:latin typeface="Times New Roman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6E1AFB-F579-4A05-BD01-4BC59FCDDF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9897BE-FD52-4FC2-A5BF-2F15A3EA0FE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546ED8-3A49-4B3D-82B0-EF5A48BD6C5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A441691-CE3A-47E7-83F6-689D4E7927F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1;p1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2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13;p1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5;p1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6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Google Shape;17;p1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23;p14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24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Google Shape;25;p14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27;p15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28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29;p15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31;p16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Google Shape;32;p1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Google Shape;33;p16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5;p17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36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37;p17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39;p18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Google Shape;40;p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41;p18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43;p19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Google Shape;44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Google Shape;45;p19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slideLayout" Target="../slideLayouts/slideLayout6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slideLayout" Target="../slideLayouts/slideLayout73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52;p1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Google Shape;53;p1"/>
          <p:cNvSpPr/>
          <p:nvPr/>
        </p:nvSpPr>
        <p:spPr>
          <a:xfrm>
            <a:off x="863640" y="1619280"/>
            <a:ext cx="7416000" cy="15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Моделирование голограммы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36" name="Google Shape;54;p1"/>
          <p:cNvSpPr/>
          <p:nvPr/>
        </p:nvSpPr>
        <p:spPr>
          <a:xfrm>
            <a:off x="863640" y="3531960"/>
            <a:ext cx="7416000" cy="13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Данная работа представляет комплексное исследование голографии, сочетающее экспериментальную часть и программное моделирование. 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7" name="Google Shape;55;p1"/>
          <p:cNvSpPr/>
          <p:nvPr/>
        </p:nvSpPr>
        <p:spPr>
          <a:xfrm>
            <a:off x="863640" y="6197040"/>
            <a:ext cx="394560" cy="394560"/>
          </a:xfrm>
          <a:prstGeom prst="roundRect">
            <a:avLst>
              <a:gd name="adj" fmla="val 23151155"/>
            </a:avLst>
          </a:prstGeom>
          <a:noFill/>
          <a:ln w="9525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Google Shape;56;p1"/>
          <p:cNvSpPr/>
          <p:nvPr/>
        </p:nvSpPr>
        <p:spPr>
          <a:xfrm>
            <a:off x="1382040" y="6178320"/>
            <a:ext cx="3614400" cy="8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1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Арина Лузгина, группа Б02-305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Google Shape;57;p1"/>
          <p:cNvSpPr/>
          <p:nvPr/>
        </p:nvSpPr>
        <p:spPr>
          <a:xfrm>
            <a:off x="10523520" y="7291800"/>
            <a:ext cx="2999520" cy="8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“</a:t>
            </a: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The Brain of Alice Cooper” (Сальвадор Дали, 1973 г.)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40" name="Google Shape;58;p1" descr=""/>
          <p:cNvPicPr/>
          <p:nvPr/>
        </p:nvPicPr>
        <p:blipFill>
          <a:blip r:embed="rId2"/>
          <a:srcRect l="0" t="0" r="0" b="7173"/>
          <a:stretch/>
        </p:blipFill>
        <p:spPr>
          <a:xfrm>
            <a:off x="9144000" y="0"/>
            <a:ext cx="5486040" cy="734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13;p9"/>
          <p:cNvSpPr/>
          <p:nvPr/>
        </p:nvSpPr>
        <p:spPr>
          <a:xfrm>
            <a:off x="863640" y="741240"/>
            <a:ext cx="462780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5f0f0"/>
                </a:solidFill>
                <a:latin typeface="Merriweather"/>
                <a:ea typeface="Merriweather"/>
              </a:rPr>
              <a:t>Итоги и выводы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9" name="Google Shape;214;p9"/>
          <p:cNvSpPr/>
          <p:nvPr/>
        </p:nvSpPr>
        <p:spPr>
          <a:xfrm>
            <a:off x="863640" y="1689840"/>
            <a:ext cx="356904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0" name="Google Shape;215;p9"/>
          <p:cNvSpPr/>
          <p:nvPr/>
        </p:nvSpPr>
        <p:spPr>
          <a:xfrm>
            <a:off x="1469880" y="2531880"/>
            <a:ext cx="235692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Google Shape;216;p9"/>
          <p:cNvSpPr/>
          <p:nvPr/>
        </p:nvSpPr>
        <p:spPr>
          <a:xfrm>
            <a:off x="863640" y="2932200"/>
            <a:ext cx="35690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Успешно записана голограмма объёмного источника, хотя и с ограничениями.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52" name="Google Shape;217;p9"/>
          <p:cNvSpPr/>
          <p:nvPr/>
        </p:nvSpPr>
        <p:spPr>
          <a:xfrm>
            <a:off x="4710960" y="1689840"/>
            <a:ext cx="356904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3" name="Google Shape;218;p9"/>
          <p:cNvSpPr/>
          <p:nvPr/>
        </p:nvSpPr>
        <p:spPr>
          <a:xfrm>
            <a:off x="4714200" y="2531880"/>
            <a:ext cx="356256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Выявленные причины неудач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Google Shape;219;p9"/>
          <p:cNvSpPr/>
          <p:nvPr/>
        </p:nvSpPr>
        <p:spPr>
          <a:xfrm>
            <a:off x="4710960" y="2932200"/>
            <a:ext cx="356904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Определён ряд факторов, влияющих на качество записи: качество пластинок, характеристики лазера, вибрации и реактивы.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55" name="Google Shape;220;p9"/>
          <p:cNvSpPr/>
          <p:nvPr/>
        </p:nvSpPr>
        <p:spPr>
          <a:xfrm>
            <a:off x="2787120" y="4764960"/>
            <a:ext cx="356904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6" name="Google Shape;221;p9"/>
          <p:cNvSpPr/>
          <p:nvPr/>
        </p:nvSpPr>
        <p:spPr>
          <a:xfrm>
            <a:off x="3299400" y="5607000"/>
            <a:ext cx="254484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Программная модель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Google Shape;222;p9"/>
          <p:cNvSpPr/>
          <p:nvPr/>
        </p:nvSpPr>
        <p:spPr>
          <a:xfrm>
            <a:off x="2787120" y="6007320"/>
            <a:ext cx="3569040" cy="14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Реализована программная модель записи и восстановления голограммы, демонстрирующая интерференционные паттерны и параллакс для точечных источников.</a:t>
            </a:r>
            <a:endParaRPr b="0" lang="en-US" sz="1450" spc="-1" strike="noStrike">
              <a:latin typeface="Arial"/>
            </a:endParaRPr>
          </a:p>
        </p:txBody>
      </p:sp>
      <p:pic>
        <p:nvPicPr>
          <p:cNvPr id="458" name="Google Shape;223;p9" descr=""/>
          <p:cNvPicPr/>
          <p:nvPr/>
        </p:nvPicPr>
        <p:blipFill>
          <a:blip r:embed="rId1"/>
          <a:srcRect l="0" t="26108" r="0" b="0"/>
          <a:stretch/>
        </p:blipFill>
        <p:spPr>
          <a:xfrm>
            <a:off x="9144000" y="0"/>
            <a:ext cx="5486040" cy="546948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224;p9" descr=""/>
          <p:cNvPicPr/>
          <p:nvPr/>
        </p:nvPicPr>
        <p:blipFill>
          <a:blip r:embed="rId2"/>
          <a:srcRect l="770" t="11947" r="-770" b="14723"/>
          <a:stretch/>
        </p:blipFill>
        <p:spPr>
          <a:xfrm>
            <a:off x="9144000" y="5469840"/>
            <a:ext cx="5539680" cy="275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64;g360a9e880e7_0_115"/>
          <p:cNvSpPr/>
          <p:nvPr/>
        </p:nvSpPr>
        <p:spPr>
          <a:xfrm>
            <a:off x="311760" y="466920"/>
            <a:ext cx="3972960" cy="11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План доклада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2" name="Google Shape;65;g360a9e880e7_0_115"/>
          <p:cNvSpPr/>
          <p:nvPr/>
        </p:nvSpPr>
        <p:spPr>
          <a:xfrm>
            <a:off x="311760" y="2669760"/>
            <a:ext cx="5648760" cy="48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Введение;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Необходимая теория;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Оборудование;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Создание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Описание эксперимента;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Моделирование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Результаты;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Выводы.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43" name="Google Shape;66;g360a9e880e7_0_115" descr=""/>
          <p:cNvPicPr/>
          <p:nvPr/>
        </p:nvPicPr>
        <p:blipFill>
          <a:blip r:embed="rId1"/>
          <a:stretch/>
        </p:blipFill>
        <p:spPr>
          <a:xfrm>
            <a:off x="4971240" y="965160"/>
            <a:ext cx="8473320" cy="6299280"/>
          </a:xfrm>
          <a:prstGeom prst="rect">
            <a:avLst/>
          </a:prstGeom>
          <a:ln w="0">
            <a:noFill/>
          </a:ln>
        </p:spPr>
      </p:pic>
      <p:sp>
        <p:nvSpPr>
          <p:cNvPr id="344" name="Google Shape;67;g360a9e880e7_0_115"/>
          <p:cNvSpPr/>
          <p:nvPr/>
        </p:nvSpPr>
        <p:spPr>
          <a:xfrm rot="1719600">
            <a:off x="7145640" y="2372760"/>
            <a:ext cx="890280" cy="337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недели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5" name="Google Shape;68;g360a9e880e7_0_115"/>
          <p:cNvSpPr/>
          <p:nvPr/>
        </p:nvSpPr>
        <p:spPr>
          <a:xfrm>
            <a:off x="6897240" y="4601520"/>
            <a:ext cx="138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(1.5 месяца)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6" name="Google Shape;69;g360a9e880e7_0_115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75;p2"/>
          <p:cNvSpPr/>
          <p:nvPr/>
        </p:nvSpPr>
        <p:spPr>
          <a:xfrm>
            <a:off x="815040" y="640080"/>
            <a:ext cx="7121520" cy="7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Что такое голограмма?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8" name="Google Shape;76;p2"/>
          <p:cNvSpPr/>
          <p:nvPr/>
        </p:nvSpPr>
        <p:spPr>
          <a:xfrm>
            <a:off x="1418760" y="6080040"/>
            <a:ext cx="4062960" cy="11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</a:t>
            </a:r>
            <a:r>
              <a:rPr b="1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НЕ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(это “призрак Пеппера”)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9" name="Google Shape;77;p2"/>
          <p:cNvSpPr/>
          <p:nvPr/>
        </p:nvSpPr>
        <p:spPr>
          <a:xfrm>
            <a:off x="9372600" y="6650280"/>
            <a:ext cx="377280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Google Shape;78;p2"/>
          <p:cNvSpPr/>
          <p:nvPr/>
        </p:nvSpPr>
        <p:spPr>
          <a:xfrm>
            <a:off x="8364960" y="6468840"/>
            <a:ext cx="406296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(голограмма из коллекции Джонатан Росс)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51" name="Google Shape;79;p2" descr=""/>
          <p:cNvPicPr/>
          <p:nvPr/>
        </p:nvPicPr>
        <p:blipFill>
          <a:blip r:embed="rId1"/>
          <a:stretch/>
        </p:blipFill>
        <p:spPr>
          <a:xfrm>
            <a:off x="8660520" y="2468880"/>
            <a:ext cx="3471840" cy="3722040"/>
          </a:xfrm>
          <a:prstGeom prst="rect">
            <a:avLst/>
          </a:prstGeom>
          <a:ln w="0">
            <a:noFill/>
          </a:ln>
        </p:spPr>
      </p:pic>
      <p:pic>
        <p:nvPicPr>
          <p:cNvPr id="352" name="Google Shape;81;p2" descr=""/>
          <p:cNvPicPr/>
          <p:nvPr/>
        </p:nvPicPr>
        <p:blipFill>
          <a:blip r:embed="rId2"/>
          <a:stretch/>
        </p:blipFill>
        <p:spPr>
          <a:xfrm>
            <a:off x="907200" y="2194920"/>
            <a:ext cx="2905920" cy="387468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82;p2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88;p4"/>
          <p:cNvSpPr/>
          <p:nvPr/>
        </p:nvSpPr>
        <p:spPr>
          <a:xfrm>
            <a:off x="311760" y="160200"/>
            <a:ext cx="799344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Основные принципы голографии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5" name="Google Shape;89;p4" descr=""/>
          <p:cNvPicPr/>
          <p:nvPr/>
        </p:nvPicPr>
        <p:blipFill>
          <a:blip r:embed="rId1"/>
          <a:stretch/>
        </p:blipFill>
        <p:spPr>
          <a:xfrm>
            <a:off x="682560" y="1630800"/>
            <a:ext cx="4500360" cy="2713680"/>
          </a:xfrm>
          <a:prstGeom prst="rect">
            <a:avLst/>
          </a:prstGeom>
          <a:ln w="0">
            <a:noFill/>
          </a:ln>
        </p:spPr>
      </p:pic>
      <p:pic>
        <p:nvPicPr>
          <p:cNvPr id="356" name="Google Shape;90;p4" descr=""/>
          <p:cNvPicPr/>
          <p:nvPr/>
        </p:nvPicPr>
        <p:blipFill>
          <a:blip r:embed="rId2"/>
          <a:stretch/>
        </p:blipFill>
        <p:spPr>
          <a:xfrm>
            <a:off x="682560" y="5105520"/>
            <a:ext cx="4500360" cy="2925000"/>
          </a:xfrm>
          <a:prstGeom prst="rect">
            <a:avLst/>
          </a:prstGeom>
          <a:ln w="0">
            <a:noFill/>
          </a:ln>
        </p:spPr>
      </p:pic>
      <p:sp>
        <p:nvSpPr>
          <p:cNvPr id="357" name="Google Shape;91;p4"/>
          <p:cNvSpPr/>
          <p:nvPr/>
        </p:nvSpPr>
        <p:spPr>
          <a:xfrm>
            <a:off x="682560" y="4115520"/>
            <a:ext cx="353520" cy="22968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Google Shape;92;p4"/>
          <p:cNvSpPr/>
          <p:nvPr/>
        </p:nvSpPr>
        <p:spPr>
          <a:xfrm>
            <a:off x="1308600" y="1019880"/>
            <a:ext cx="3611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Google Shape;93;p4"/>
          <p:cNvSpPr/>
          <p:nvPr/>
        </p:nvSpPr>
        <p:spPr>
          <a:xfrm>
            <a:off x="537840" y="4458240"/>
            <a:ext cx="51526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0" name="Google Shape;94;p4" descr=""/>
          <p:cNvPicPr/>
          <p:nvPr/>
        </p:nvPicPr>
        <p:blipFill>
          <a:blip r:embed="rId3"/>
          <a:stretch/>
        </p:blipFill>
        <p:spPr>
          <a:xfrm>
            <a:off x="5759280" y="1630800"/>
            <a:ext cx="8139240" cy="467640"/>
          </a:xfrm>
          <a:prstGeom prst="rect">
            <a:avLst/>
          </a:prstGeom>
          <a:ln w="0">
            <a:noFill/>
          </a:ln>
        </p:spPr>
      </p:pic>
      <p:sp>
        <p:nvSpPr>
          <p:cNvPr id="361" name="Google Shape;95;p4"/>
          <p:cNvSpPr/>
          <p:nvPr/>
        </p:nvSpPr>
        <p:spPr>
          <a:xfrm>
            <a:off x="5577840" y="2338560"/>
            <a:ext cx="4602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Для точечного источника: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Google Shape;96;p4" descr=""/>
          <p:cNvPicPr/>
          <p:nvPr/>
        </p:nvPicPr>
        <p:blipFill>
          <a:blip r:embed="rId4"/>
          <a:stretch/>
        </p:blipFill>
        <p:spPr>
          <a:xfrm>
            <a:off x="5759280" y="3086640"/>
            <a:ext cx="4239360" cy="637560"/>
          </a:xfrm>
          <a:prstGeom prst="rect">
            <a:avLst/>
          </a:prstGeom>
          <a:ln w="0">
            <a:noFill/>
          </a:ln>
        </p:spPr>
      </p:pic>
      <p:pic>
        <p:nvPicPr>
          <p:cNvPr id="363" name="Google Shape;97;p4" descr=""/>
          <p:cNvPicPr/>
          <p:nvPr/>
        </p:nvPicPr>
        <p:blipFill>
          <a:blip r:embed="rId5"/>
          <a:stretch/>
        </p:blipFill>
        <p:spPr>
          <a:xfrm>
            <a:off x="11418120" y="3192480"/>
            <a:ext cx="2480400" cy="539640"/>
          </a:xfrm>
          <a:prstGeom prst="rect">
            <a:avLst/>
          </a:prstGeom>
          <a:ln w="0">
            <a:noFill/>
          </a:ln>
        </p:spPr>
      </p:pic>
      <p:sp>
        <p:nvSpPr>
          <p:cNvPr id="364" name="Google Shape;98;p4"/>
          <p:cNvSpPr/>
          <p:nvPr/>
        </p:nvSpPr>
        <p:spPr>
          <a:xfrm>
            <a:off x="10293840" y="3409200"/>
            <a:ext cx="850680" cy="22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Google Shape;99;p4"/>
          <p:cNvSpPr/>
          <p:nvPr/>
        </p:nvSpPr>
        <p:spPr>
          <a:xfrm>
            <a:off x="5759280" y="4458240"/>
            <a:ext cx="5536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Google Shape;100;p4"/>
          <p:cNvSpPr/>
          <p:nvPr/>
        </p:nvSpPr>
        <p:spPr>
          <a:xfrm>
            <a:off x="5502600" y="6833880"/>
            <a:ext cx="6050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Расходящаяся волна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образует мнимое изображение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Google Shape;101;p4"/>
          <p:cNvSpPr/>
          <p:nvPr/>
        </p:nvSpPr>
        <p:spPr>
          <a:xfrm>
            <a:off x="9652320" y="5940000"/>
            <a:ext cx="353520" cy="942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Google Shape;102;p4"/>
          <p:cNvSpPr/>
          <p:nvPr/>
        </p:nvSpPr>
        <p:spPr>
          <a:xfrm>
            <a:off x="10180440" y="6484320"/>
            <a:ext cx="38437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Сходящаяся волна образует действительное изображение.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9" name="Google Shape;103;p4" descr=""/>
          <p:cNvPicPr/>
          <p:nvPr/>
        </p:nvPicPr>
        <p:blipFill>
          <a:blip r:embed="rId6"/>
          <a:stretch/>
        </p:blipFill>
        <p:spPr>
          <a:xfrm>
            <a:off x="5577840" y="5225760"/>
            <a:ext cx="7133040" cy="747720"/>
          </a:xfrm>
          <a:prstGeom prst="rect">
            <a:avLst/>
          </a:prstGeom>
          <a:ln w="0">
            <a:noFill/>
          </a:ln>
        </p:spPr>
      </p:pic>
      <p:sp>
        <p:nvSpPr>
          <p:cNvPr id="370" name="Google Shape;104;p4"/>
          <p:cNvSpPr/>
          <p:nvPr/>
        </p:nvSpPr>
        <p:spPr>
          <a:xfrm>
            <a:off x="11872440" y="5973840"/>
            <a:ext cx="353520" cy="637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Google Shape;105;p4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1;p5"/>
          <p:cNvSpPr/>
          <p:nvPr/>
        </p:nvSpPr>
        <p:spPr>
          <a:xfrm>
            <a:off x="785880" y="159840"/>
            <a:ext cx="12339000" cy="9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Оборудование для создания голограммы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3" name="Google Shape;112;p5" descr=""/>
          <p:cNvPicPr/>
          <p:nvPr/>
        </p:nvPicPr>
        <p:blipFill>
          <a:blip r:embed="rId1"/>
          <a:srcRect l="9669" t="23061" r="15076" b="33392"/>
          <a:stretch/>
        </p:blipFill>
        <p:spPr>
          <a:xfrm>
            <a:off x="4978080" y="1164960"/>
            <a:ext cx="3152520" cy="3604320"/>
          </a:xfrm>
          <a:prstGeom prst="rect">
            <a:avLst/>
          </a:prstGeom>
          <a:ln w="0">
            <a:noFill/>
          </a:ln>
        </p:spPr>
      </p:pic>
      <p:pic>
        <p:nvPicPr>
          <p:cNvPr id="374" name="Google Shape;113;p5" descr=""/>
          <p:cNvPicPr/>
          <p:nvPr/>
        </p:nvPicPr>
        <p:blipFill>
          <a:blip r:embed="rId2"/>
          <a:srcRect l="13113" t="5689" r="15874" b="18366"/>
          <a:stretch/>
        </p:blipFill>
        <p:spPr>
          <a:xfrm>
            <a:off x="8319240" y="1101600"/>
            <a:ext cx="5022720" cy="4478400"/>
          </a:xfrm>
          <a:prstGeom prst="rect">
            <a:avLst/>
          </a:prstGeom>
          <a:ln w="0">
            <a:noFill/>
          </a:ln>
        </p:spPr>
      </p:pic>
      <p:pic>
        <p:nvPicPr>
          <p:cNvPr id="375" name="Google Shape;114;p5" descr=""/>
          <p:cNvPicPr/>
          <p:nvPr/>
        </p:nvPicPr>
        <p:blipFill>
          <a:blip r:embed="rId3"/>
          <a:stretch/>
        </p:blipFill>
        <p:spPr>
          <a:xfrm>
            <a:off x="943560" y="4253760"/>
            <a:ext cx="1922760" cy="2783160"/>
          </a:xfrm>
          <a:prstGeom prst="rect">
            <a:avLst/>
          </a:prstGeom>
          <a:ln w="0">
            <a:noFill/>
          </a:ln>
        </p:spPr>
      </p:pic>
      <p:pic>
        <p:nvPicPr>
          <p:cNvPr id="376" name="Google Shape;115;p5" descr=""/>
          <p:cNvPicPr/>
          <p:nvPr/>
        </p:nvPicPr>
        <p:blipFill>
          <a:blip r:embed="rId4"/>
          <a:stretch/>
        </p:blipFill>
        <p:spPr>
          <a:xfrm>
            <a:off x="2867040" y="4273560"/>
            <a:ext cx="1922760" cy="2783520"/>
          </a:xfrm>
          <a:prstGeom prst="rect">
            <a:avLst/>
          </a:prstGeom>
          <a:ln w="0">
            <a:noFill/>
          </a:ln>
        </p:spPr>
      </p:pic>
      <p:pic>
        <p:nvPicPr>
          <p:cNvPr id="377" name="Google Shape;116;p5" descr=""/>
          <p:cNvPicPr/>
          <p:nvPr/>
        </p:nvPicPr>
        <p:blipFill>
          <a:blip r:embed="rId5"/>
          <a:stretch/>
        </p:blipFill>
        <p:spPr>
          <a:xfrm>
            <a:off x="943560" y="1101600"/>
            <a:ext cx="3851280" cy="3152160"/>
          </a:xfrm>
          <a:prstGeom prst="rect">
            <a:avLst/>
          </a:prstGeom>
          <a:ln w="0">
            <a:noFill/>
          </a:ln>
        </p:spPr>
      </p:pic>
      <p:sp>
        <p:nvSpPr>
          <p:cNvPr id="378" name="Google Shape;117;p5"/>
          <p:cNvSpPr/>
          <p:nvPr/>
        </p:nvSpPr>
        <p:spPr>
          <a:xfrm>
            <a:off x="4908240" y="4872960"/>
            <a:ext cx="32925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Голографическая пластинка ПФГ-03М (5000 шт./мм)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Google Shape;118;p5"/>
          <p:cNvSpPr/>
          <p:nvPr/>
        </p:nvSpPr>
        <p:spPr>
          <a:xfrm>
            <a:off x="8553600" y="5517000"/>
            <a:ext cx="5022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Установка для записи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Google Shape;119;p5"/>
          <p:cNvSpPr/>
          <p:nvPr/>
        </p:nvSpPr>
        <p:spPr>
          <a:xfrm>
            <a:off x="785880" y="7057440"/>
            <a:ext cx="2139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Проявитель OD1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Google Shape;120;p5"/>
          <p:cNvSpPr/>
          <p:nvPr/>
        </p:nvSpPr>
        <p:spPr>
          <a:xfrm>
            <a:off x="2848320" y="7057440"/>
            <a:ext cx="7412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Тиосульфатный фотографический закрепитель (фиксаж)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Google Shape;121;p5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127;p6"/>
          <p:cNvSpPr/>
          <p:nvPr/>
        </p:nvSpPr>
        <p:spPr>
          <a:xfrm>
            <a:off x="649800" y="537480"/>
            <a:ext cx="7455240" cy="12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5f0f0"/>
                </a:solidFill>
                <a:latin typeface="Merriweather"/>
                <a:ea typeface="Merriweather"/>
              </a:rPr>
              <a:t>Экспериментальная методика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4" name="Google Shape;128;p6"/>
          <p:cNvSpPr/>
          <p:nvPr/>
        </p:nvSpPr>
        <p:spPr>
          <a:xfrm>
            <a:off x="880560" y="2126520"/>
            <a:ext cx="22320" cy="498564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Google Shape;129;p6"/>
          <p:cNvSpPr/>
          <p:nvPr/>
        </p:nvSpPr>
        <p:spPr>
          <a:xfrm>
            <a:off x="1088280" y="234576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Google Shape;130;p6"/>
          <p:cNvSpPr/>
          <p:nvPr/>
        </p:nvSpPr>
        <p:spPr>
          <a:xfrm>
            <a:off x="649800" y="212652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Google Shape;131;p6" descr="preencoded.png"/>
          <p:cNvPicPr/>
          <p:nvPr/>
        </p:nvPicPr>
        <p:blipFill>
          <a:blip r:embed="rId1"/>
          <a:stretch/>
        </p:blipFill>
        <p:spPr>
          <a:xfrm>
            <a:off x="726840" y="2165040"/>
            <a:ext cx="307080" cy="384120"/>
          </a:xfrm>
          <a:prstGeom prst="rect">
            <a:avLst/>
          </a:prstGeom>
          <a:ln w="0">
            <a:noFill/>
          </a:ln>
        </p:spPr>
      </p:pic>
      <p:sp>
        <p:nvSpPr>
          <p:cNvPr id="388" name="Google Shape;132;p6"/>
          <p:cNvSpPr/>
          <p:nvPr/>
        </p:nvSpPr>
        <p:spPr>
          <a:xfrm>
            <a:off x="1905840" y="2197080"/>
            <a:ext cx="296892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реактивов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Google Shape;133;p6"/>
          <p:cNvSpPr/>
          <p:nvPr/>
        </p:nvSpPr>
        <p:spPr>
          <a:xfrm>
            <a:off x="1088280" y="392580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Google Shape;134;p6"/>
          <p:cNvSpPr/>
          <p:nvPr/>
        </p:nvSpPr>
        <p:spPr>
          <a:xfrm>
            <a:off x="649800" y="370656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1" name="Google Shape;135;p6" descr="preencoded.png"/>
          <p:cNvPicPr/>
          <p:nvPr/>
        </p:nvPicPr>
        <p:blipFill>
          <a:blip r:embed="rId2"/>
          <a:stretch/>
        </p:blipFill>
        <p:spPr>
          <a:xfrm>
            <a:off x="726840" y="3745080"/>
            <a:ext cx="307080" cy="384120"/>
          </a:xfrm>
          <a:prstGeom prst="rect">
            <a:avLst/>
          </a:prstGeom>
          <a:ln w="0">
            <a:noFill/>
          </a:ln>
        </p:spPr>
      </p:pic>
      <p:sp>
        <p:nvSpPr>
          <p:cNvPr id="392" name="Google Shape;136;p6"/>
          <p:cNvSpPr/>
          <p:nvPr/>
        </p:nvSpPr>
        <p:spPr>
          <a:xfrm>
            <a:off x="1905840" y="3777120"/>
            <a:ext cx="296640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установки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Google Shape;137;p6"/>
          <p:cNvSpPr/>
          <p:nvPr/>
        </p:nvSpPr>
        <p:spPr>
          <a:xfrm>
            <a:off x="1088280" y="583380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Google Shape;138;p6"/>
          <p:cNvSpPr/>
          <p:nvPr/>
        </p:nvSpPr>
        <p:spPr>
          <a:xfrm>
            <a:off x="649800" y="561456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Google Shape;139;p6" descr="preencoded.png"/>
          <p:cNvPicPr/>
          <p:nvPr/>
        </p:nvPicPr>
        <p:blipFill>
          <a:blip r:embed="rId3"/>
          <a:stretch/>
        </p:blipFill>
        <p:spPr>
          <a:xfrm>
            <a:off x="726840" y="5653080"/>
            <a:ext cx="307080" cy="384120"/>
          </a:xfrm>
          <a:prstGeom prst="rect">
            <a:avLst/>
          </a:prstGeom>
          <a:ln w="0">
            <a:noFill/>
          </a:ln>
        </p:spPr>
      </p:pic>
      <p:sp>
        <p:nvSpPr>
          <p:cNvPr id="396" name="Google Shape;140;p6"/>
          <p:cNvSpPr/>
          <p:nvPr/>
        </p:nvSpPr>
        <p:spPr>
          <a:xfrm>
            <a:off x="1905840" y="5685120"/>
            <a:ext cx="261072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7" name="Google Shape;141;p6" descr=""/>
          <p:cNvPicPr/>
          <p:nvPr/>
        </p:nvPicPr>
        <p:blipFill>
          <a:blip r:embed="rId4"/>
          <a:stretch/>
        </p:blipFill>
        <p:spPr>
          <a:xfrm>
            <a:off x="6243840" y="954360"/>
            <a:ext cx="7579440" cy="5684400"/>
          </a:xfrm>
          <a:prstGeom prst="rect">
            <a:avLst/>
          </a:prstGeom>
          <a:ln w="0">
            <a:noFill/>
          </a:ln>
        </p:spPr>
      </p:pic>
      <p:sp>
        <p:nvSpPr>
          <p:cNvPr id="398" name="Google Shape;142;p6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148;p7"/>
          <p:cNvSpPr/>
          <p:nvPr/>
        </p:nvSpPr>
        <p:spPr>
          <a:xfrm>
            <a:off x="7166880" y="302040"/>
            <a:ext cx="7416000" cy="12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38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экспериментов с записью.</a:t>
            </a:r>
            <a:endParaRPr b="0" lang="en-US" sz="3850" spc="-1" strike="noStrike">
              <a:latin typeface="Arial"/>
            </a:endParaRPr>
          </a:p>
        </p:txBody>
      </p:sp>
      <p:sp>
        <p:nvSpPr>
          <p:cNvPr id="400" name="Google Shape;149;p7"/>
          <p:cNvSpPr/>
          <p:nvPr/>
        </p:nvSpPr>
        <p:spPr>
          <a:xfrm>
            <a:off x="7166880" y="1832400"/>
            <a:ext cx="3609360" cy="304092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Google Shape;150;p7"/>
          <p:cNvSpPr/>
          <p:nvPr/>
        </p:nvSpPr>
        <p:spPr>
          <a:xfrm>
            <a:off x="7372080" y="2037240"/>
            <a:ext cx="319932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Оптимальное расположение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02" name="Google Shape;151;p7"/>
          <p:cNvSpPr/>
          <p:nvPr/>
        </p:nvSpPr>
        <p:spPr>
          <a:xfrm>
            <a:off x="7372080" y="2772720"/>
            <a:ext cx="3199320" cy="14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Удалось записать голограмму только первым способом: пластинка над объектом, эмульсией к нему.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03" name="Google Shape;152;p7"/>
          <p:cNvSpPr/>
          <p:nvPr/>
        </p:nvSpPr>
        <p:spPr>
          <a:xfrm>
            <a:off x="10973880" y="1832400"/>
            <a:ext cx="3609360" cy="304092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Google Shape;153;p7"/>
          <p:cNvSpPr/>
          <p:nvPr/>
        </p:nvSpPr>
        <p:spPr>
          <a:xfrm>
            <a:off x="11178720" y="2037240"/>
            <a:ext cx="319932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Проблемы с экспозицией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05" name="Google Shape;154;p7"/>
          <p:cNvSpPr/>
          <p:nvPr/>
        </p:nvSpPr>
        <p:spPr>
          <a:xfrm>
            <a:off x="11178720" y="2671560"/>
            <a:ext cx="3199320" cy="18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Лазер засвечивал пластину при близком расположении. Увеличение расстояния требовало увеличения времени экспозиции, что приводило к засветке.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06" name="Google Shape;155;p7"/>
          <p:cNvSpPr/>
          <p:nvPr/>
        </p:nvSpPr>
        <p:spPr>
          <a:xfrm>
            <a:off x="7166880" y="5070960"/>
            <a:ext cx="7416000" cy="1784520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156;p7"/>
          <p:cNvSpPr/>
          <p:nvPr/>
        </p:nvSpPr>
        <p:spPr>
          <a:xfrm>
            <a:off x="7372080" y="5276160"/>
            <a:ext cx="401796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Влияние фона и когерентности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08" name="Google Shape;157;p7"/>
          <p:cNvSpPr/>
          <p:nvPr/>
        </p:nvSpPr>
        <p:spPr>
          <a:xfrm>
            <a:off x="7372080" y="5703120"/>
            <a:ext cx="7006320" cy="9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Проверялось влияние заднего фона (белый/чёрный, закрытый) и радиуса когерентности лазера (уменьшение расстояния между объектом и пластиной).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409" name="Google Shape;158;p7" descr=""/>
          <p:cNvPicPr/>
          <p:nvPr/>
        </p:nvPicPr>
        <p:blipFill>
          <a:blip r:embed="rId1"/>
          <a:stretch/>
        </p:blipFill>
        <p:spPr>
          <a:xfrm>
            <a:off x="3835440" y="409320"/>
            <a:ext cx="2533320" cy="2229120"/>
          </a:xfrm>
          <a:prstGeom prst="rect">
            <a:avLst/>
          </a:prstGeom>
          <a:ln w="0">
            <a:noFill/>
          </a:ln>
        </p:spPr>
      </p:pic>
      <p:pic>
        <p:nvPicPr>
          <p:cNvPr id="410" name="Google Shape;159;p7" descr=""/>
          <p:cNvPicPr/>
          <p:nvPr/>
        </p:nvPicPr>
        <p:blipFill>
          <a:blip r:embed="rId2"/>
          <a:stretch/>
        </p:blipFill>
        <p:spPr>
          <a:xfrm>
            <a:off x="0" y="409320"/>
            <a:ext cx="3835080" cy="2229120"/>
          </a:xfrm>
          <a:prstGeom prst="rect">
            <a:avLst/>
          </a:prstGeom>
          <a:ln w="0">
            <a:noFill/>
          </a:ln>
        </p:spPr>
      </p:pic>
      <p:pic>
        <p:nvPicPr>
          <p:cNvPr id="411" name="Google Shape;160;p7" descr=""/>
          <p:cNvPicPr/>
          <p:nvPr/>
        </p:nvPicPr>
        <p:blipFill>
          <a:blip r:embed="rId3"/>
          <a:stretch/>
        </p:blipFill>
        <p:spPr>
          <a:xfrm>
            <a:off x="0" y="2638800"/>
            <a:ext cx="3315960" cy="2637000"/>
          </a:xfrm>
          <a:prstGeom prst="rect">
            <a:avLst/>
          </a:prstGeom>
          <a:ln w="0">
            <a:noFill/>
          </a:ln>
        </p:spPr>
      </p:pic>
      <p:pic>
        <p:nvPicPr>
          <p:cNvPr id="412" name="Google Shape;161;p7" descr=""/>
          <p:cNvPicPr/>
          <p:nvPr/>
        </p:nvPicPr>
        <p:blipFill>
          <a:blip r:embed="rId4"/>
          <a:srcRect l="0" t="7070" r="4904" b="7711"/>
          <a:stretch/>
        </p:blipFill>
        <p:spPr>
          <a:xfrm>
            <a:off x="0" y="5276160"/>
            <a:ext cx="2415600" cy="2166480"/>
          </a:xfrm>
          <a:prstGeom prst="rect">
            <a:avLst/>
          </a:prstGeom>
          <a:ln w="0">
            <a:noFill/>
          </a:ln>
        </p:spPr>
      </p:pic>
      <p:pic>
        <p:nvPicPr>
          <p:cNvPr id="413" name="Google Shape;162;p7" descr=""/>
          <p:cNvPicPr/>
          <p:nvPr/>
        </p:nvPicPr>
        <p:blipFill>
          <a:blip r:embed="rId5"/>
          <a:srcRect l="-1536" t="2715" r="3612" b="6398"/>
          <a:stretch/>
        </p:blipFill>
        <p:spPr>
          <a:xfrm>
            <a:off x="4313160" y="5276160"/>
            <a:ext cx="2329920" cy="2166480"/>
          </a:xfrm>
          <a:prstGeom prst="rect">
            <a:avLst/>
          </a:prstGeom>
          <a:ln w="0">
            <a:noFill/>
          </a:ln>
        </p:spPr>
      </p:pic>
      <p:pic>
        <p:nvPicPr>
          <p:cNvPr id="414" name="Google Shape;163;p7" descr=""/>
          <p:cNvPicPr/>
          <p:nvPr/>
        </p:nvPicPr>
        <p:blipFill>
          <a:blip r:embed="rId6"/>
          <a:srcRect l="3619" t="0" r="4035" b="0"/>
          <a:stretch/>
        </p:blipFill>
        <p:spPr>
          <a:xfrm>
            <a:off x="2375280" y="5276160"/>
            <a:ext cx="2012400" cy="2166480"/>
          </a:xfrm>
          <a:prstGeom prst="rect">
            <a:avLst/>
          </a:prstGeom>
          <a:ln w="0">
            <a:noFill/>
          </a:ln>
        </p:spPr>
      </p:pic>
      <p:sp>
        <p:nvSpPr>
          <p:cNvPr id="415" name="Google Shape;165;p7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171;p8"/>
          <p:cNvSpPr/>
          <p:nvPr/>
        </p:nvSpPr>
        <p:spPr>
          <a:xfrm>
            <a:off x="863640" y="948240"/>
            <a:ext cx="965340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Описание реализации симуляции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417" name="Google Shape;172;p8"/>
          <p:cNvSpPr/>
          <p:nvPr/>
        </p:nvSpPr>
        <p:spPr>
          <a:xfrm>
            <a:off x="1836000" y="2264040"/>
            <a:ext cx="31136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Генерация геометрии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18" name="Google Shape;173;p8"/>
          <p:cNvSpPr/>
          <p:nvPr/>
        </p:nvSpPr>
        <p:spPr>
          <a:xfrm>
            <a:off x="1836000" y="2744640"/>
            <a:ext cx="31132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geometry,</a:t>
            </a:r>
            <a:br>
              <a:rPr sz="1700"/>
            </a:b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Задание формы и сетки объекта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19" name="Google Shape;174;p8" descr="preencoded.png"/>
          <p:cNvPicPr/>
          <p:nvPr/>
        </p:nvPicPr>
        <p:blipFill>
          <a:blip r:embed="rId1"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ln w="0">
            <a:noFill/>
          </a:ln>
        </p:spPr>
      </p:pic>
      <p:pic>
        <p:nvPicPr>
          <p:cNvPr id="420" name="Google Shape;175;p8" descr="preencoded.png"/>
          <p:cNvPicPr/>
          <p:nvPr/>
        </p:nvPicPr>
        <p:blipFill>
          <a:blip r:embed="rId2"/>
          <a:stretch/>
        </p:blipFill>
        <p:spPr>
          <a:xfrm>
            <a:off x="6330960" y="331236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421" name="Google Shape;176;p8"/>
          <p:cNvSpPr/>
          <p:nvPr/>
        </p:nvSpPr>
        <p:spPr>
          <a:xfrm>
            <a:off x="9680400" y="2086560"/>
            <a:ext cx="28288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22" name="Google Shape;177;p8"/>
          <p:cNvSpPr/>
          <p:nvPr/>
        </p:nvSpPr>
        <p:spPr>
          <a:xfrm>
            <a:off x="9680400" y="2566800"/>
            <a:ext cx="3439440" cy="15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hologram_prep,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расчёт интерференционной картины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23" name="Google Shape;178;p8" descr="preencoded.png"/>
          <p:cNvPicPr/>
          <p:nvPr/>
        </p:nvPicPr>
        <p:blipFill>
          <a:blip r:embed="rId3"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ln w="0">
            <a:noFill/>
          </a:ln>
        </p:spPr>
      </p:pic>
      <p:pic>
        <p:nvPicPr>
          <p:cNvPr id="424" name="Google Shape;179;p8" descr="preencoded.png"/>
          <p:cNvPicPr/>
          <p:nvPr/>
        </p:nvPicPr>
        <p:blipFill>
          <a:blip r:embed="rId4"/>
          <a:stretch/>
        </p:blipFill>
        <p:spPr>
          <a:xfrm>
            <a:off x="8312760" y="365832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425" name="Google Shape;180;p8"/>
          <p:cNvSpPr/>
          <p:nvPr/>
        </p:nvSpPr>
        <p:spPr>
          <a:xfrm>
            <a:off x="9680400" y="5032440"/>
            <a:ext cx="408564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Восстановление изображения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26" name="Google Shape;181;p8"/>
          <p:cNvSpPr/>
          <p:nvPr/>
        </p:nvSpPr>
        <p:spPr>
          <a:xfrm>
            <a:off x="9680400" y="5859720"/>
            <a:ext cx="40856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calculate_visible_field,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восстанавливает видимое изображение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27" name="Google Shape;182;p8" descr="preencoded.png"/>
          <p:cNvPicPr/>
          <p:nvPr/>
        </p:nvPicPr>
        <p:blipFill>
          <a:blip r:embed="rId5"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ln w="0">
            <a:noFill/>
          </a:ln>
        </p:spPr>
      </p:pic>
      <p:pic>
        <p:nvPicPr>
          <p:cNvPr id="428" name="Google Shape;183;p8" descr="preencoded.png"/>
          <p:cNvPicPr/>
          <p:nvPr/>
        </p:nvPicPr>
        <p:blipFill>
          <a:blip r:embed="rId6"/>
          <a:stretch/>
        </p:blipFill>
        <p:spPr>
          <a:xfrm>
            <a:off x="7966800" y="563976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429" name="Google Shape;184;p8"/>
          <p:cNvSpPr/>
          <p:nvPr/>
        </p:nvSpPr>
        <p:spPr>
          <a:xfrm>
            <a:off x="2172960" y="5205960"/>
            <a:ext cx="27763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Визуализация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30" name="Google Shape;185;p8"/>
          <p:cNvSpPr/>
          <p:nvPr/>
        </p:nvSpPr>
        <p:spPr>
          <a:xfrm>
            <a:off x="863640" y="5686200"/>
            <a:ext cx="40856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Используется библиотека OpenGL,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отображает рассчитанную картину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31" name="Google Shape;186;p8" descr="preencoded.png"/>
          <p:cNvPicPr/>
          <p:nvPr/>
        </p:nvPicPr>
        <p:blipFill>
          <a:blip r:embed="rId7"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ln w="0">
            <a:noFill/>
          </a:ln>
        </p:spPr>
      </p:pic>
      <p:pic>
        <p:nvPicPr>
          <p:cNvPr id="432" name="Google Shape;187;p8" descr="preencoded.png"/>
          <p:cNvPicPr/>
          <p:nvPr/>
        </p:nvPicPr>
        <p:blipFill>
          <a:blip r:embed="rId8"/>
          <a:stretch/>
        </p:blipFill>
        <p:spPr>
          <a:xfrm>
            <a:off x="5985000" y="529416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433" name="Google Shape;188;p8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194;g360a9e880e7_0_197" descr=""/>
          <p:cNvPicPr/>
          <p:nvPr/>
        </p:nvPicPr>
        <p:blipFill>
          <a:blip r:embed="rId1"/>
          <a:stretch/>
        </p:blipFill>
        <p:spPr>
          <a:xfrm>
            <a:off x="4752360" y="1353960"/>
            <a:ext cx="2805480" cy="291132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195;g360a9e880e7_0_197" descr=""/>
          <p:cNvPicPr/>
          <p:nvPr/>
        </p:nvPicPr>
        <p:blipFill>
          <a:blip r:embed="rId2"/>
          <a:stretch/>
        </p:blipFill>
        <p:spPr>
          <a:xfrm>
            <a:off x="4699440" y="4480200"/>
            <a:ext cx="2805480" cy="289404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196;g360a9e880e7_0_197" descr=""/>
          <p:cNvPicPr/>
          <p:nvPr/>
        </p:nvPicPr>
        <p:blipFill>
          <a:blip r:embed="rId3"/>
          <a:stretch/>
        </p:blipFill>
        <p:spPr>
          <a:xfrm>
            <a:off x="11040840" y="1353960"/>
            <a:ext cx="2700000" cy="290196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197;g360a9e880e7_0_197" descr=""/>
          <p:cNvPicPr/>
          <p:nvPr/>
        </p:nvPicPr>
        <p:blipFill>
          <a:blip r:embed="rId4"/>
          <a:stretch/>
        </p:blipFill>
        <p:spPr>
          <a:xfrm>
            <a:off x="8322840" y="1363320"/>
            <a:ext cx="2717640" cy="290196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198;g360a9e880e7_0_197" descr=""/>
          <p:cNvPicPr/>
          <p:nvPr/>
        </p:nvPicPr>
        <p:blipFill>
          <a:blip r:embed="rId5"/>
          <a:stretch/>
        </p:blipFill>
        <p:spPr>
          <a:xfrm>
            <a:off x="11200320" y="4480200"/>
            <a:ext cx="2733840" cy="295056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199;g360a9e880e7_0_197" descr=""/>
          <p:cNvPicPr/>
          <p:nvPr/>
        </p:nvPicPr>
        <p:blipFill>
          <a:blip r:embed="rId6"/>
          <a:stretch/>
        </p:blipFill>
        <p:spPr>
          <a:xfrm>
            <a:off x="8280000" y="4480200"/>
            <a:ext cx="2919600" cy="2944080"/>
          </a:xfrm>
          <a:prstGeom prst="rect">
            <a:avLst/>
          </a:prstGeom>
          <a:ln w="0">
            <a:noFill/>
          </a:ln>
        </p:spPr>
      </p:pic>
      <p:pic>
        <p:nvPicPr>
          <p:cNvPr id="440" name="Google Shape;200;g360a9e880e7_0_197" descr=""/>
          <p:cNvPicPr/>
          <p:nvPr/>
        </p:nvPicPr>
        <p:blipFill>
          <a:blip r:embed="rId7"/>
          <a:stretch/>
        </p:blipFill>
        <p:spPr>
          <a:xfrm>
            <a:off x="239040" y="5307840"/>
            <a:ext cx="3356640" cy="1923840"/>
          </a:xfrm>
          <a:prstGeom prst="rect">
            <a:avLst/>
          </a:prstGeom>
          <a:ln w="0">
            <a:noFill/>
          </a:ln>
        </p:spPr>
      </p:pic>
      <p:sp>
        <p:nvSpPr>
          <p:cNvPr id="441" name="Google Shape;201;g360a9e880e7_0_197"/>
          <p:cNvSpPr/>
          <p:nvPr/>
        </p:nvSpPr>
        <p:spPr>
          <a:xfrm>
            <a:off x="696240" y="743112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Геометрия объекта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Google Shape;202;g360a9e880e7_0_197"/>
          <p:cNvSpPr/>
          <p:nvPr/>
        </p:nvSpPr>
        <p:spPr>
          <a:xfrm>
            <a:off x="1028160" y="2538360"/>
            <a:ext cx="61689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Google Shape;203;g360a9e880e7_0_197"/>
          <p:cNvSpPr/>
          <p:nvPr/>
        </p:nvSpPr>
        <p:spPr>
          <a:xfrm>
            <a:off x="1024560" y="2538360"/>
            <a:ext cx="26164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(Точечный источник)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Google Shape;204;g360a9e880e7_0_197"/>
          <p:cNvSpPr/>
          <p:nvPr/>
        </p:nvSpPr>
        <p:spPr>
          <a:xfrm>
            <a:off x="4699440" y="7424640"/>
            <a:ext cx="27338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Интерференционная картина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Google Shape;205;g360a9e880e7_0_197"/>
          <p:cNvSpPr/>
          <p:nvPr/>
        </p:nvSpPr>
        <p:spPr>
          <a:xfrm>
            <a:off x="9425160" y="7424640"/>
            <a:ext cx="29995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Восстановленное изображение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Google Shape;206;g360a9e880e7_0_197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Google Shape;207;g360a9e880e7_0_197"/>
          <p:cNvSpPr/>
          <p:nvPr/>
        </p:nvSpPr>
        <p:spPr>
          <a:xfrm>
            <a:off x="296280" y="444600"/>
            <a:ext cx="1243836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симмуляции голограммы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2025-06-01T10:30:24Z</dcterms:created>
  <dc:creator>PptxGenJS</dc:creator>
  <dc:description/>
  <dc:language>en-US</dc:language>
  <cp:lastModifiedBy/>
  <dcterms:modified xsi:type="dcterms:W3CDTF">2025-06-01T14:35:34Z</dcterms:modified>
  <cp:revision>2</cp:revision>
  <dc:subject/>
  <dc:title/>
</cp:coreProperties>
</file>